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1"/>
  </p:notesMasterIdLst>
  <p:sldIdLst>
    <p:sldId id="256" r:id="rId2"/>
    <p:sldId id="258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59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6" autoAdjust="0"/>
    <p:restoredTop sz="89189" autoAdjust="0"/>
  </p:normalViewPr>
  <p:slideViewPr>
    <p:cSldViewPr snapToGrid="0">
      <p:cViewPr varScale="1">
        <p:scale>
          <a:sx n="99" d="100"/>
          <a:sy n="99" d="100"/>
        </p:scale>
        <p:origin x="102" y="1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24.svg"/><Relationship Id="rId1" Type="http://schemas.openxmlformats.org/officeDocument/2006/relationships/image" Target="../media/image16.png"/><Relationship Id="rId6" Type="http://schemas.openxmlformats.org/officeDocument/2006/relationships/image" Target="../media/image26.svg"/><Relationship Id="rId5" Type="http://schemas.openxmlformats.org/officeDocument/2006/relationships/image" Target="../media/image20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F82099-4AA0-48AD-B18F-1869275A8A0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984B341-17EE-4970-94E6-A322185175C5}">
      <dgm:prSet/>
      <dgm:spPr/>
      <dgm:t>
        <a:bodyPr/>
        <a:lstStyle/>
        <a:p>
          <a:pPr>
            <a:defRPr cap="all"/>
          </a:pPr>
          <a:r>
            <a:rPr lang="en-US"/>
            <a:t>Do your research</a:t>
          </a:r>
        </a:p>
      </dgm:t>
    </dgm:pt>
    <dgm:pt modelId="{DFB09A1A-EE4A-4134-96FC-B59E807F866F}" type="parTrans" cxnId="{6D04CAE5-5495-4468-94D0-6F5E5DB8CD2F}">
      <dgm:prSet/>
      <dgm:spPr/>
      <dgm:t>
        <a:bodyPr/>
        <a:lstStyle/>
        <a:p>
          <a:endParaRPr lang="en-US"/>
        </a:p>
      </dgm:t>
    </dgm:pt>
    <dgm:pt modelId="{6C7B54E0-AD51-4CAE-BF49-47E478D44B6E}" type="sibTrans" cxnId="{6D04CAE5-5495-4468-94D0-6F5E5DB8CD2F}">
      <dgm:prSet/>
      <dgm:spPr/>
      <dgm:t>
        <a:bodyPr/>
        <a:lstStyle/>
        <a:p>
          <a:endParaRPr lang="en-US"/>
        </a:p>
      </dgm:t>
    </dgm:pt>
    <dgm:pt modelId="{30EE49AC-5056-4DC6-ABF2-C1962EA3BD36}">
      <dgm:prSet/>
      <dgm:spPr/>
      <dgm:t>
        <a:bodyPr/>
        <a:lstStyle/>
        <a:p>
          <a:pPr>
            <a:defRPr cap="all"/>
          </a:pPr>
          <a:r>
            <a:rPr lang="en-US"/>
            <a:t>Take your time</a:t>
          </a:r>
        </a:p>
      </dgm:t>
    </dgm:pt>
    <dgm:pt modelId="{CB254AA8-FF33-46E1-AA97-968704C5F328}" type="parTrans" cxnId="{E955B3FD-A7D8-4410-8B19-535DCEACABF6}">
      <dgm:prSet/>
      <dgm:spPr/>
      <dgm:t>
        <a:bodyPr/>
        <a:lstStyle/>
        <a:p>
          <a:endParaRPr lang="en-US"/>
        </a:p>
      </dgm:t>
    </dgm:pt>
    <dgm:pt modelId="{E289DBA1-79E2-4DC0-B030-CFB9CE6D3CDD}" type="sibTrans" cxnId="{E955B3FD-A7D8-4410-8B19-535DCEACABF6}">
      <dgm:prSet/>
      <dgm:spPr/>
      <dgm:t>
        <a:bodyPr/>
        <a:lstStyle/>
        <a:p>
          <a:endParaRPr lang="en-US"/>
        </a:p>
      </dgm:t>
    </dgm:pt>
    <dgm:pt modelId="{3B9FCD7B-6F7A-4187-A0EA-0DE8F4ECF826}">
      <dgm:prSet/>
      <dgm:spPr/>
      <dgm:t>
        <a:bodyPr/>
        <a:lstStyle/>
        <a:p>
          <a:pPr>
            <a:defRPr cap="all"/>
          </a:pPr>
          <a:r>
            <a:rPr lang="en-US"/>
            <a:t>Buy when the time is right</a:t>
          </a:r>
        </a:p>
      </dgm:t>
    </dgm:pt>
    <dgm:pt modelId="{57CFE502-E174-401F-A468-56EF661032F3}" type="parTrans" cxnId="{176FB9F3-0830-4CBB-96E1-F94892001E59}">
      <dgm:prSet/>
      <dgm:spPr/>
      <dgm:t>
        <a:bodyPr/>
        <a:lstStyle/>
        <a:p>
          <a:endParaRPr lang="en-US"/>
        </a:p>
      </dgm:t>
    </dgm:pt>
    <dgm:pt modelId="{48D1735C-8979-48D3-8FC1-F101EAE1B3EA}" type="sibTrans" cxnId="{176FB9F3-0830-4CBB-96E1-F94892001E59}">
      <dgm:prSet/>
      <dgm:spPr/>
      <dgm:t>
        <a:bodyPr/>
        <a:lstStyle/>
        <a:p>
          <a:endParaRPr lang="en-US"/>
        </a:p>
      </dgm:t>
    </dgm:pt>
    <dgm:pt modelId="{5EE6284D-CB37-470B-93F3-54D24F55BF61}">
      <dgm:prSet/>
      <dgm:spPr/>
      <dgm:t>
        <a:bodyPr/>
        <a:lstStyle/>
        <a:p>
          <a:pPr>
            <a:defRPr cap="all"/>
          </a:pPr>
          <a:r>
            <a:rPr lang="en-US"/>
            <a:t>Get only what you need</a:t>
          </a:r>
        </a:p>
      </dgm:t>
    </dgm:pt>
    <dgm:pt modelId="{DEA75C95-D071-4E5A-B07B-32285D4C0F72}" type="parTrans" cxnId="{5839C034-4ECB-4570-B575-7584D9AFD455}">
      <dgm:prSet/>
      <dgm:spPr/>
      <dgm:t>
        <a:bodyPr/>
        <a:lstStyle/>
        <a:p>
          <a:endParaRPr lang="en-US"/>
        </a:p>
      </dgm:t>
    </dgm:pt>
    <dgm:pt modelId="{75357541-BB16-434B-9F78-D72737645951}" type="sibTrans" cxnId="{5839C034-4ECB-4570-B575-7584D9AFD455}">
      <dgm:prSet/>
      <dgm:spPr/>
      <dgm:t>
        <a:bodyPr/>
        <a:lstStyle/>
        <a:p>
          <a:endParaRPr lang="en-US"/>
        </a:p>
      </dgm:t>
    </dgm:pt>
    <dgm:pt modelId="{DD1B37F2-88C9-476E-B238-B5A8053AFD32}" type="pres">
      <dgm:prSet presAssocID="{08F82099-4AA0-48AD-B18F-1869275A8A05}" presName="root" presStyleCnt="0">
        <dgm:presLayoutVars>
          <dgm:dir/>
          <dgm:resizeHandles val="exact"/>
        </dgm:presLayoutVars>
      </dgm:prSet>
      <dgm:spPr/>
    </dgm:pt>
    <dgm:pt modelId="{6253AFBB-3ED2-44DA-B223-4A517547DB94}" type="pres">
      <dgm:prSet presAssocID="{A984B341-17EE-4970-94E6-A322185175C5}" presName="compNode" presStyleCnt="0"/>
      <dgm:spPr/>
    </dgm:pt>
    <dgm:pt modelId="{E5EEB872-E518-4456-A602-0757D30FC0EF}" type="pres">
      <dgm:prSet presAssocID="{A984B341-17EE-4970-94E6-A322185175C5}" presName="iconBgRect" presStyleLbl="bgShp" presStyleIdx="0" presStyleCnt="4"/>
      <dgm:spPr/>
    </dgm:pt>
    <dgm:pt modelId="{9D5CE893-D2E7-4992-96BE-397492747539}" type="pres">
      <dgm:prSet presAssocID="{A984B341-17EE-4970-94E6-A322185175C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A04C3E1B-B45E-4D49-87C8-D00C25379CC2}" type="pres">
      <dgm:prSet presAssocID="{A984B341-17EE-4970-94E6-A322185175C5}" presName="spaceRect" presStyleCnt="0"/>
      <dgm:spPr/>
    </dgm:pt>
    <dgm:pt modelId="{CF102AE4-F631-4424-A472-C8DB80AF5D41}" type="pres">
      <dgm:prSet presAssocID="{A984B341-17EE-4970-94E6-A322185175C5}" presName="textRect" presStyleLbl="revTx" presStyleIdx="0" presStyleCnt="4">
        <dgm:presLayoutVars>
          <dgm:chMax val="1"/>
          <dgm:chPref val="1"/>
        </dgm:presLayoutVars>
      </dgm:prSet>
      <dgm:spPr/>
    </dgm:pt>
    <dgm:pt modelId="{718AD4C3-9BDD-4C0F-863A-C073D17A94FB}" type="pres">
      <dgm:prSet presAssocID="{6C7B54E0-AD51-4CAE-BF49-47E478D44B6E}" presName="sibTrans" presStyleCnt="0"/>
      <dgm:spPr/>
    </dgm:pt>
    <dgm:pt modelId="{46655A34-27C0-4147-893C-CB35B52BB62F}" type="pres">
      <dgm:prSet presAssocID="{30EE49AC-5056-4DC6-ABF2-C1962EA3BD36}" presName="compNode" presStyleCnt="0"/>
      <dgm:spPr/>
    </dgm:pt>
    <dgm:pt modelId="{443B50A6-9CBD-44AC-9204-4D6BA9A0DECA}" type="pres">
      <dgm:prSet presAssocID="{30EE49AC-5056-4DC6-ABF2-C1962EA3BD36}" presName="iconBgRect" presStyleLbl="bgShp" presStyleIdx="1" presStyleCnt="4"/>
      <dgm:spPr/>
    </dgm:pt>
    <dgm:pt modelId="{D1E79BCB-D9E8-4ED2-B2E9-1699F1127F10}" type="pres">
      <dgm:prSet presAssocID="{30EE49AC-5056-4DC6-ABF2-C1962EA3BD3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F912BD7D-DE97-400F-A205-AC7A22BD3099}" type="pres">
      <dgm:prSet presAssocID="{30EE49AC-5056-4DC6-ABF2-C1962EA3BD36}" presName="spaceRect" presStyleCnt="0"/>
      <dgm:spPr/>
    </dgm:pt>
    <dgm:pt modelId="{9BA66D3F-45E6-4400-BCB4-114D0FF8604C}" type="pres">
      <dgm:prSet presAssocID="{30EE49AC-5056-4DC6-ABF2-C1962EA3BD36}" presName="textRect" presStyleLbl="revTx" presStyleIdx="1" presStyleCnt="4">
        <dgm:presLayoutVars>
          <dgm:chMax val="1"/>
          <dgm:chPref val="1"/>
        </dgm:presLayoutVars>
      </dgm:prSet>
      <dgm:spPr/>
    </dgm:pt>
    <dgm:pt modelId="{10D6E49D-8B08-4225-82CC-1C82A9FAA6C0}" type="pres">
      <dgm:prSet presAssocID="{E289DBA1-79E2-4DC0-B030-CFB9CE6D3CDD}" presName="sibTrans" presStyleCnt="0"/>
      <dgm:spPr/>
    </dgm:pt>
    <dgm:pt modelId="{2C00137F-CABF-4E75-B790-71EC3A2B4B7D}" type="pres">
      <dgm:prSet presAssocID="{3B9FCD7B-6F7A-4187-A0EA-0DE8F4ECF826}" presName="compNode" presStyleCnt="0"/>
      <dgm:spPr/>
    </dgm:pt>
    <dgm:pt modelId="{C858C33E-93F7-4297-826C-A031EAD4575C}" type="pres">
      <dgm:prSet presAssocID="{3B9FCD7B-6F7A-4187-A0EA-0DE8F4ECF826}" presName="iconBgRect" presStyleLbl="bgShp" presStyleIdx="2" presStyleCnt="4"/>
      <dgm:spPr/>
    </dgm:pt>
    <dgm:pt modelId="{57E96EBC-F94A-4244-A946-65310C7D4953}" type="pres">
      <dgm:prSet presAssocID="{3B9FCD7B-6F7A-4187-A0EA-0DE8F4ECF82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tch"/>
        </a:ext>
      </dgm:extLst>
    </dgm:pt>
    <dgm:pt modelId="{FB9939DC-99AF-4B1C-A2D1-1F4762C1555B}" type="pres">
      <dgm:prSet presAssocID="{3B9FCD7B-6F7A-4187-A0EA-0DE8F4ECF826}" presName="spaceRect" presStyleCnt="0"/>
      <dgm:spPr/>
    </dgm:pt>
    <dgm:pt modelId="{AF424CCB-1360-449B-B4BF-DF324D78C000}" type="pres">
      <dgm:prSet presAssocID="{3B9FCD7B-6F7A-4187-A0EA-0DE8F4ECF826}" presName="textRect" presStyleLbl="revTx" presStyleIdx="2" presStyleCnt="4">
        <dgm:presLayoutVars>
          <dgm:chMax val="1"/>
          <dgm:chPref val="1"/>
        </dgm:presLayoutVars>
      </dgm:prSet>
      <dgm:spPr/>
    </dgm:pt>
    <dgm:pt modelId="{9E07CC68-3BDA-4194-98E2-9967813B663E}" type="pres">
      <dgm:prSet presAssocID="{48D1735C-8979-48D3-8FC1-F101EAE1B3EA}" presName="sibTrans" presStyleCnt="0"/>
      <dgm:spPr/>
    </dgm:pt>
    <dgm:pt modelId="{0A9C47F5-B57B-4E9F-9247-4CBC8A06E64B}" type="pres">
      <dgm:prSet presAssocID="{5EE6284D-CB37-470B-93F3-54D24F55BF61}" presName="compNode" presStyleCnt="0"/>
      <dgm:spPr/>
    </dgm:pt>
    <dgm:pt modelId="{548E014E-91A8-4296-8DC9-96A3D13AD676}" type="pres">
      <dgm:prSet presAssocID="{5EE6284D-CB37-470B-93F3-54D24F55BF61}" presName="iconBgRect" presStyleLbl="bgShp" presStyleIdx="3" presStyleCnt="4"/>
      <dgm:spPr/>
    </dgm:pt>
    <dgm:pt modelId="{4A30786F-746A-4751-8C4A-AF628FE52FBD}" type="pres">
      <dgm:prSet presAssocID="{5EE6284D-CB37-470B-93F3-54D24F55BF6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cupationalTherapy"/>
        </a:ext>
      </dgm:extLst>
    </dgm:pt>
    <dgm:pt modelId="{4EB28386-4AF5-4F18-B874-C7B8EC1EA52B}" type="pres">
      <dgm:prSet presAssocID="{5EE6284D-CB37-470B-93F3-54D24F55BF61}" presName="spaceRect" presStyleCnt="0"/>
      <dgm:spPr/>
    </dgm:pt>
    <dgm:pt modelId="{05E45C9C-DBC9-4761-B1C5-A06D139BC5C1}" type="pres">
      <dgm:prSet presAssocID="{5EE6284D-CB37-470B-93F3-54D24F55BF6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3AE1202-4DD7-4654-BC14-E19C939B1FDD}" type="presOf" srcId="{5EE6284D-CB37-470B-93F3-54D24F55BF61}" destId="{05E45C9C-DBC9-4761-B1C5-A06D139BC5C1}" srcOrd="0" destOrd="0" presId="urn:microsoft.com/office/officeart/2018/5/layout/IconCircleLabelList"/>
    <dgm:cxn modelId="{B46D4D28-7B30-4652-9A3D-DED83FB17CBA}" type="presOf" srcId="{3B9FCD7B-6F7A-4187-A0EA-0DE8F4ECF826}" destId="{AF424CCB-1360-449B-B4BF-DF324D78C000}" srcOrd="0" destOrd="0" presId="urn:microsoft.com/office/officeart/2018/5/layout/IconCircleLabelList"/>
    <dgm:cxn modelId="{5839C034-4ECB-4570-B575-7584D9AFD455}" srcId="{08F82099-4AA0-48AD-B18F-1869275A8A05}" destId="{5EE6284D-CB37-470B-93F3-54D24F55BF61}" srcOrd="3" destOrd="0" parTransId="{DEA75C95-D071-4E5A-B07B-32285D4C0F72}" sibTransId="{75357541-BB16-434B-9F78-D72737645951}"/>
    <dgm:cxn modelId="{1D0E8583-ACB1-41CE-9D8F-E14277143785}" type="presOf" srcId="{30EE49AC-5056-4DC6-ABF2-C1962EA3BD36}" destId="{9BA66D3F-45E6-4400-BCB4-114D0FF8604C}" srcOrd="0" destOrd="0" presId="urn:microsoft.com/office/officeart/2018/5/layout/IconCircleLabelList"/>
    <dgm:cxn modelId="{EC132996-8318-4794-A507-9F138023E400}" type="presOf" srcId="{08F82099-4AA0-48AD-B18F-1869275A8A05}" destId="{DD1B37F2-88C9-476E-B238-B5A8053AFD32}" srcOrd="0" destOrd="0" presId="urn:microsoft.com/office/officeart/2018/5/layout/IconCircleLabelList"/>
    <dgm:cxn modelId="{6D04CAE5-5495-4468-94D0-6F5E5DB8CD2F}" srcId="{08F82099-4AA0-48AD-B18F-1869275A8A05}" destId="{A984B341-17EE-4970-94E6-A322185175C5}" srcOrd="0" destOrd="0" parTransId="{DFB09A1A-EE4A-4134-96FC-B59E807F866F}" sibTransId="{6C7B54E0-AD51-4CAE-BF49-47E478D44B6E}"/>
    <dgm:cxn modelId="{72B1FBE9-B0AD-4D1C-9FD6-96435463262E}" type="presOf" srcId="{A984B341-17EE-4970-94E6-A322185175C5}" destId="{CF102AE4-F631-4424-A472-C8DB80AF5D41}" srcOrd="0" destOrd="0" presId="urn:microsoft.com/office/officeart/2018/5/layout/IconCircleLabelList"/>
    <dgm:cxn modelId="{176FB9F3-0830-4CBB-96E1-F94892001E59}" srcId="{08F82099-4AA0-48AD-B18F-1869275A8A05}" destId="{3B9FCD7B-6F7A-4187-A0EA-0DE8F4ECF826}" srcOrd="2" destOrd="0" parTransId="{57CFE502-E174-401F-A468-56EF661032F3}" sibTransId="{48D1735C-8979-48D3-8FC1-F101EAE1B3EA}"/>
    <dgm:cxn modelId="{E955B3FD-A7D8-4410-8B19-535DCEACABF6}" srcId="{08F82099-4AA0-48AD-B18F-1869275A8A05}" destId="{30EE49AC-5056-4DC6-ABF2-C1962EA3BD36}" srcOrd="1" destOrd="0" parTransId="{CB254AA8-FF33-46E1-AA97-968704C5F328}" sibTransId="{E289DBA1-79E2-4DC0-B030-CFB9CE6D3CDD}"/>
    <dgm:cxn modelId="{64746E12-FEEE-4B2D-8D96-5FFD277C1B69}" type="presParOf" srcId="{DD1B37F2-88C9-476E-B238-B5A8053AFD32}" destId="{6253AFBB-3ED2-44DA-B223-4A517547DB94}" srcOrd="0" destOrd="0" presId="urn:microsoft.com/office/officeart/2018/5/layout/IconCircleLabelList"/>
    <dgm:cxn modelId="{8D16590C-27E1-458A-8BC5-DD053A682A94}" type="presParOf" srcId="{6253AFBB-3ED2-44DA-B223-4A517547DB94}" destId="{E5EEB872-E518-4456-A602-0757D30FC0EF}" srcOrd="0" destOrd="0" presId="urn:microsoft.com/office/officeart/2018/5/layout/IconCircleLabelList"/>
    <dgm:cxn modelId="{D905155D-64DD-4F3C-A7AE-DE1CCB044584}" type="presParOf" srcId="{6253AFBB-3ED2-44DA-B223-4A517547DB94}" destId="{9D5CE893-D2E7-4992-96BE-397492747539}" srcOrd="1" destOrd="0" presId="urn:microsoft.com/office/officeart/2018/5/layout/IconCircleLabelList"/>
    <dgm:cxn modelId="{A6EE8F1B-7764-4B56-A6B2-854A4DD9E2DE}" type="presParOf" srcId="{6253AFBB-3ED2-44DA-B223-4A517547DB94}" destId="{A04C3E1B-B45E-4D49-87C8-D00C25379CC2}" srcOrd="2" destOrd="0" presId="urn:microsoft.com/office/officeart/2018/5/layout/IconCircleLabelList"/>
    <dgm:cxn modelId="{D0759E11-1D00-453E-B54B-E27A103C8D64}" type="presParOf" srcId="{6253AFBB-3ED2-44DA-B223-4A517547DB94}" destId="{CF102AE4-F631-4424-A472-C8DB80AF5D41}" srcOrd="3" destOrd="0" presId="urn:microsoft.com/office/officeart/2018/5/layout/IconCircleLabelList"/>
    <dgm:cxn modelId="{F06757AF-884B-40F2-92E4-FB78A411435B}" type="presParOf" srcId="{DD1B37F2-88C9-476E-B238-B5A8053AFD32}" destId="{718AD4C3-9BDD-4C0F-863A-C073D17A94FB}" srcOrd="1" destOrd="0" presId="urn:microsoft.com/office/officeart/2018/5/layout/IconCircleLabelList"/>
    <dgm:cxn modelId="{DA5D7514-745D-46BE-8AA7-97927497B018}" type="presParOf" srcId="{DD1B37F2-88C9-476E-B238-B5A8053AFD32}" destId="{46655A34-27C0-4147-893C-CB35B52BB62F}" srcOrd="2" destOrd="0" presId="urn:microsoft.com/office/officeart/2018/5/layout/IconCircleLabelList"/>
    <dgm:cxn modelId="{FBCDFC16-F57F-4123-88F9-725237E8983E}" type="presParOf" srcId="{46655A34-27C0-4147-893C-CB35B52BB62F}" destId="{443B50A6-9CBD-44AC-9204-4D6BA9A0DECA}" srcOrd="0" destOrd="0" presId="urn:microsoft.com/office/officeart/2018/5/layout/IconCircleLabelList"/>
    <dgm:cxn modelId="{9160D2F1-DC07-4305-ADED-58745553539B}" type="presParOf" srcId="{46655A34-27C0-4147-893C-CB35B52BB62F}" destId="{D1E79BCB-D9E8-4ED2-B2E9-1699F1127F10}" srcOrd="1" destOrd="0" presId="urn:microsoft.com/office/officeart/2018/5/layout/IconCircleLabelList"/>
    <dgm:cxn modelId="{81FC39AD-B6A6-447D-96ED-F614A1ED1E51}" type="presParOf" srcId="{46655A34-27C0-4147-893C-CB35B52BB62F}" destId="{F912BD7D-DE97-400F-A205-AC7A22BD3099}" srcOrd="2" destOrd="0" presId="urn:microsoft.com/office/officeart/2018/5/layout/IconCircleLabelList"/>
    <dgm:cxn modelId="{4454A8FD-DB18-459C-BE64-745F3E1BBA5A}" type="presParOf" srcId="{46655A34-27C0-4147-893C-CB35B52BB62F}" destId="{9BA66D3F-45E6-4400-BCB4-114D0FF8604C}" srcOrd="3" destOrd="0" presId="urn:microsoft.com/office/officeart/2018/5/layout/IconCircleLabelList"/>
    <dgm:cxn modelId="{F73478B4-E36F-4773-AF76-82170E4E59AF}" type="presParOf" srcId="{DD1B37F2-88C9-476E-B238-B5A8053AFD32}" destId="{10D6E49D-8B08-4225-82CC-1C82A9FAA6C0}" srcOrd="3" destOrd="0" presId="urn:microsoft.com/office/officeart/2018/5/layout/IconCircleLabelList"/>
    <dgm:cxn modelId="{B1B2389B-42F7-4C85-8D5D-75418DECAD57}" type="presParOf" srcId="{DD1B37F2-88C9-476E-B238-B5A8053AFD32}" destId="{2C00137F-CABF-4E75-B790-71EC3A2B4B7D}" srcOrd="4" destOrd="0" presId="urn:microsoft.com/office/officeart/2018/5/layout/IconCircleLabelList"/>
    <dgm:cxn modelId="{C9A604CB-5862-426D-B3A5-C89662704506}" type="presParOf" srcId="{2C00137F-CABF-4E75-B790-71EC3A2B4B7D}" destId="{C858C33E-93F7-4297-826C-A031EAD4575C}" srcOrd="0" destOrd="0" presId="urn:microsoft.com/office/officeart/2018/5/layout/IconCircleLabelList"/>
    <dgm:cxn modelId="{92691E8F-8EA4-49B6-B373-079B458949DF}" type="presParOf" srcId="{2C00137F-CABF-4E75-B790-71EC3A2B4B7D}" destId="{57E96EBC-F94A-4244-A946-65310C7D4953}" srcOrd="1" destOrd="0" presId="urn:microsoft.com/office/officeart/2018/5/layout/IconCircleLabelList"/>
    <dgm:cxn modelId="{0DA04782-7548-407D-80AD-4FF7F21CD62A}" type="presParOf" srcId="{2C00137F-CABF-4E75-B790-71EC3A2B4B7D}" destId="{FB9939DC-99AF-4B1C-A2D1-1F4762C1555B}" srcOrd="2" destOrd="0" presId="urn:microsoft.com/office/officeart/2018/5/layout/IconCircleLabelList"/>
    <dgm:cxn modelId="{74C3F66A-B4E8-4543-81E3-BDBB29E0C47B}" type="presParOf" srcId="{2C00137F-CABF-4E75-B790-71EC3A2B4B7D}" destId="{AF424CCB-1360-449B-B4BF-DF324D78C000}" srcOrd="3" destOrd="0" presId="urn:microsoft.com/office/officeart/2018/5/layout/IconCircleLabelList"/>
    <dgm:cxn modelId="{56958777-DB49-4572-8938-0E5D2A830993}" type="presParOf" srcId="{DD1B37F2-88C9-476E-B238-B5A8053AFD32}" destId="{9E07CC68-3BDA-4194-98E2-9967813B663E}" srcOrd="5" destOrd="0" presId="urn:microsoft.com/office/officeart/2018/5/layout/IconCircleLabelList"/>
    <dgm:cxn modelId="{68BB0560-C669-452D-A7FB-21078D10A578}" type="presParOf" srcId="{DD1B37F2-88C9-476E-B238-B5A8053AFD32}" destId="{0A9C47F5-B57B-4E9F-9247-4CBC8A06E64B}" srcOrd="6" destOrd="0" presId="urn:microsoft.com/office/officeart/2018/5/layout/IconCircleLabelList"/>
    <dgm:cxn modelId="{E2DA5748-1678-460E-B8A2-D1F1C1922F86}" type="presParOf" srcId="{0A9C47F5-B57B-4E9F-9247-4CBC8A06E64B}" destId="{548E014E-91A8-4296-8DC9-96A3D13AD676}" srcOrd="0" destOrd="0" presId="urn:microsoft.com/office/officeart/2018/5/layout/IconCircleLabelList"/>
    <dgm:cxn modelId="{5ACC9C9C-5337-4B14-A6C8-415378C73CF1}" type="presParOf" srcId="{0A9C47F5-B57B-4E9F-9247-4CBC8A06E64B}" destId="{4A30786F-746A-4751-8C4A-AF628FE52FBD}" srcOrd="1" destOrd="0" presId="urn:microsoft.com/office/officeart/2018/5/layout/IconCircleLabelList"/>
    <dgm:cxn modelId="{F6C7AE93-27AC-4409-BFDF-603A96072CF9}" type="presParOf" srcId="{0A9C47F5-B57B-4E9F-9247-4CBC8A06E64B}" destId="{4EB28386-4AF5-4F18-B874-C7B8EC1EA52B}" srcOrd="2" destOrd="0" presId="urn:microsoft.com/office/officeart/2018/5/layout/IconCircleLabelList"/>
    <dgm:cxn modelId="{61B90D26-6D73-49BD-9F2D-265B3D50C9AB}" type="presParOf" srcId="{0A9C47F5-B57B-4E9F-9247-4CBC8A06E64B}" destId="{05E45C9C-DBC9-4761-B1C5-A06D139BC5C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EB872-E518-4456-A602-0757D30FC0EF}">
      <dsp:nvSpPr>
        <dsp:cNvPr id="0" name=""/>
        <dsp:cNvSpPr/>
      </dsp:nvSpPr>
      <dsp:spPr>
        <a:xfrm>
          <a:off x="707776" y="512392"/>
          <a:ext cx="1252520" cy="125252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5CE893-D2E7-4992-96BE-397492747539}">
      <dsp:nvSpPr>
        <dsp:cNvPr id="0" name=""/>
        <dsp:cNvSpPr/>
      </dsp:nvSpPr>
      <dsp:spPr>
        <a:xfrm>
          <a:off x="974707" y="779323"/>
          <a:ext cx="718659" cy="7186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102AE4-F631-4424-A472-C8DB80AF5D41}">
      <dsp:nvSpPr>
        <dsp:cNvPr id="0" name=""/>
        <dsp:cNvSpPr/>
      </dsp:nvSpPr>
      <dsp:spPr>
        <a:xfrm>
          <a:off x="307380" y="2155043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Do your research</a:t>
          </a:r>
        </a:p>
      </dsp:txBody>
      <dsp:txXfrm>
        <a:off x="307380" y="2155043"/>
        <a:ext cx="2053312" cy="720000"/>
      </dsp:txXfrm>
    </dsp:sp>
    <dsp:sp modelId="{443B50A6-9CBD-44AC-9204-4D6BA9A0DECA}">
      <dsp:nvSpPr>
        <dsp:cNvPr id="0" name=""/>
        <dsp:cNvSpPr/>
      </dsp:nvSpPr>
      <dsp:spPr>
        <a:xfrm>
          <a:off x="3120418" y="512392"/>
          <a:ext cx="1252520" cy="125252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E79BCB-D9E8-4ED2-B2E9-1699F1127F10}">
      <dsp:nvSpPr>
        <dsp:cNvPr id="0" name=""/>
        <dsp:cNvSpPr/>
      </dsp:nvSpPr>
      <dsp:spPr>
        <a:xfrm>
          <a:off x="3387349" y="779323"/>
          <a:ext cx="718659" cy="7186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A66D3F-45E6-4400-BCB4-114D0FF8604C}">
      <dsp:nvSpPr>
        <dsp:cNvPr id="0" name=""/>
        <dsp:cNvSpPr/>
      </dsp:nvSpPr>
      <dsp:spPr>
        <a:xfrm>
          <a:off x="2720022" y="2155043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Take your time</a:t>
          </a:r>
        </a:p>
      </dsp:txBody>
      <dsp:txXfrm>
        <a:off x="2720022" y="2155043"/>
        <a:ext cx="2053312" cy="720000"/>
      </dsp:txXfrm>
    </dsp:sp>
    <dsp:sp modelId="{C858C33E-93F7-4297-826C-A031EAD4575C}">
      <dsp:nvSpPr>
        <dsp:cNvPr id="0" name=""/>
        <dsp:cNvSpPr/>
      </dsp:nvSpPr>
      <dsp:spPr>
        <a:xfrm>
          <a:off x="5533060" y="512392"/>
          <a:ext cx="1252520" cy="125252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E96EBC-F94A-4244-A946-65310C7D4953}">
      <dsp:nvSpPr>
        <dsp:cNvPr id="0" name=""/>
        <dsp:cNvSpPr/>
      </dsp:nvSpPr>
      <dsp:spPr>
        <a:xfrm>
          <a:off x="5799991" y="779323"/>
          <a:ext cx="718659" cy="7186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424CCB-1360-449B-B4BF-DF324D78C000}">
      <dsp:nvSpPr>
        <dsp:cNvPr id="0" name=""/>
        <dsp:cNvSpPr/>
      </dsp:nvSpPr>
      <dsp:spPr>
        <a:xfrm>
          <a:off x="5132664" y="2155043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Buy when the time is right</a:t>
          </a:r>
        </a:p>
      </dsp:txBody>
      <dsp:txXfrm>
        <a:off x="5132664" y="2155043"/>
        <a:ext cx="2053312" cy="720000"/>
      </dsp:txXfrm>
    </dsp:sp>
    <dsp:sp modelId="{548E014E-91A8-4296-8DC9-96A3D13AD676}">
      <dsp:nvSpPr>
        <dsp:cNvPr id="0" name=""/>
        <dsp:cNvSpPr/>
      </dsp:nvSpPr>
      <dsp:spPr>
        <a:xfrm>
          <a:off x="7945702" y="512392"/>
          <a:ext cx="1252520" cy="125252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30786F-746A-4751-8C4A-AF628FE52FBD}">
      <dsp:nvSpPr>
        <dsp:cNvPr id="0" name=""/>
        <dsp:cNvSpPr/>
      </dsp:nvSpPr>
      <dsp:spPr>
        <a:xfrm>
          <a:off x="8212633" y="779323"/>
          <a:ext cx="718659" cy="7186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E45C9C-DBC9-4761-B1C5-A06D139BC5C1}">
      <dsp:nvSpPr>
        <dsp:cNvPr id="0" name=""/>
        <dsp:cNvSpPr/>
      </dsp:nvSpPr>
      <dsp:spPr>
        <a:xfrm>
          <a:off x="7545307" y="2155043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Get only what you need</a:t>
          </a:r>
        </a:p>
      </dsp:txBody>
      <dsp:txXfrm>
        <a:off x="7545307" y="2155043"/>
        <a:ext cx="205331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33E46C-1CAD-403D-87B9-B23796440A45}" type="datetimeFigureOut">
              <a:rPr lang="en-US"/>
              <a:t>10/2/2019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C0A35-0AB6-4FD6-B845-F07DA79BA89C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388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C0A35-0AB6-4FD6-B845-F07DA79BA89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046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a tablet or smartphone, system specifications are so closely tied to price, that the phrase"you get what you pay for" is quite literally true.</a:t>
            </a:r>
            <a:r>
              <a:rPr lang="en-US" dirty="0"/>
              <a:t> </a:t>
            </a:r>
            <a:r>
              <a:rPr lang="EN-US" dirty="0"/>
              <a:t>That said,</a:t>
            </a:r>
            <a:r>
              <a:rPr lang="en-US" dirty="0"/>
              <a:t> </a:t>
            </a:r>
            <a:r>
              <a:rPr lang="EN-US" dirty="0"/>
              <a:t>do your research,</a:t>
            </a:r>
            <a:r>
              <a:rPr lang="en-US" dirty="0"/>
              <a:t> </a:t>
            </a:r>
            <a:r>
              <a:rPr lang="EN-US" dirty="0"/>
              <a:t>read reviews, and don't shop impulsively, and you'll be fine.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C0A35-0AB6-4FD6-B845-F07DA79BA89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749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Beware</a:t>
            </a:r>
            <a:r>
              <a:rPr lang="en-US" baseline="0" dirty="0"/>
              <a:t> of single-core CPUs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C0A35-0AB6-4FD6-B845-F07DA79BA89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184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RAM dictates</a:t>
            </a:r>
            <a:r>
              <a:rPr lang="en-US" baseline="0" dirty="0"/>
              <a:t> how much your computer is capable of “thinking about” at once. The more the better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C0A35-0AB6-4FD6-B845-F07DA79BA89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641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HDD – Slower, more storage,</a:t>
            </a:r>
            <a:r>
              <a:rPr lang="en-US" baseline="0" dirty="0"/>
              <a:t> less expensive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SSD – WAY </a:t>
            </a:r>
            <a:r>
              <a:rPr lang="en-US" baseline="0" dirty="0" err="1"/>
              <a:t>WAY</a:t>
            </a:r>
            <a:r>
              <a:rPr lang="en-US" baseline="0" dirty="0"/>
              <a:t> faster, less storage, WAY more expensive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Important to remember</a:t>
            </a:r>
            <a:r>
              <a:rPr lang="en-US" baseline="0" dirty="0"/>
              <a:t> that SSDs are usually smaller and are not designed to store your family pictures.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C0A35-0AB6-4FD6-B845-F07DA79BA89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8741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C0A35-0AB6-4FD6-B845-F07DA79BA89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354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High-end users should consider high-end equipment or buy cheap and upgrade as you go.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C0A35-0AB6-4FD6-B845-F07DA79BA89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774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C0A35-0AB6-4FD6-B845-F07DA79BA89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60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all debatable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C0A35-0AB6-4FD6-B845-F07DA79BA89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588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C0A35-0AB6-4FD6-B845-F07DA79BA89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58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C0A35-0AB6-4FD6-B845-F07DA79BA89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45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simple. Look up Laptop and Google, Amazon, </a:t>
            </a:r>
            <a:r>
              <a:rPr lang="en-US" dirty="0" err="1"/>
              <a:t>Ebay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C0A35-0AB6-4FD6-B845-F07DA79BA89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02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only have one computer, many find a laptop to be the most convenient choice, but they often overlook the massive advantages of a home desktop computer: cost, power, reliability, longevity, upgradability.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C0A35-0AB6-4FD6-B845-F07DA79BA89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513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Tablets are cheaper than laptops by far</a:t>
            </a:r>
            <a:r>
              <a:rPr lang="en-US" dirty="0"/>
              <a:t> (except flagship tabs)</a:t>
            </a:r>
            <a:r>
              <a:rPr lang="EN-US" dirty="0"/>
              <a:t>. But they are also less useful. They are lighter, easier to lug around, but again, less useful.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C0A35-0AB6-4FD6-B845-F07DA79BA89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212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Windows is the tried and true. The most popular operating system in the world.</a:t>
            </a:r>
            <a:endParaRPr lang="EN-US" dirty="0">
              <a:solidFill>
                <a:srgbClr val="000000"/>
              </a:solidFill>
              <a:latin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</a:rPr>
              <a:t>With a Mac, you're getting something that's very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expensive,but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also very easy to 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C0A35-0AB6-4FD6-B845-F07DA79BA89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03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Two Options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C0A35-0AB6-4FD6-B845-F07DA79BA89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866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C0A35-0AB6-4FD6-B845-F07DA79BA89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810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107216"/>
      </p:ext>
    </p:extLst>
  </p:cSld>
  <p:clrMapOvr>
    <a:masterClrMapping/>
  </p:clrMapOvr>
  <p:transition spd="slow">
    <p:blinds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463445"/>
      </p:ext>
    </p:extLst>
  </p:cSld>
  <p:clrMapOvr>
    <a:masterClrMapping/>
  </p:clrMapOvr>
  <p:transition spd="slow">
    <p:blinds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872619"/>
      </p:ext>
    </p:extLst>
  </p:cSld>
  <p:clrMapOvr>
    <a:masterClrMapping/>
  </p:clrMapOvr>
  <p:transition spd="slow">
    <p:blinds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12636"/>
      </p:ext>
    </p:extLst>
  </p:cSld>
  <p:clrMapOvr>
    <a:masterClrMapping/>
  </p:clrMapOvr>
  <p:transition spd="slow">
    <p:blinds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743364"/>
      </p:ext>
    </p:extLst>
  </p:cSld>
  <p:clrMapOvr>
    <a:masterClrMapping/>
  </p:clrMapOvr>
  <p:transition spd="slow">
    <p:blinds dir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85790"/>
      </p:ext>
    </p:extLst>
  </p:cSld>
  <p:clrMapOvr>
    <a:masterClrMapping/>
  </p:clrMapOvr>
  <p:transition spd="slow">
    <p:blinds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358084"/>
      </p:ext>
    </p:extLst>
  </p:cSld>
  <p:clrMapOvr>
    <a:masterClrMapping/>
  </p:clrMapOvr>
  <p:transition spd="slow">
    <p:blinds dir="vert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43165"/>
      </p:ext>
    </p:extLst>
  </p:cSld>
  <p:clrMapOvr>
    <a:masterClrMapping/>
  </p:clrMapOvr>
  <p:transition spd="slow">
    <p:blinds dir="vert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04317"/>
      </p:ext>
    </p:extLst>
  </p:cSld>
  <p:clrMapOvr>
    <a:masterClrMapping/>
  </p:clrMapOvr>
  <p:transition spd="slow">
    <p:blinds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52119"/>
      </p:ext>
    </p:extLst>
  </p:cSld>
  <p:clrMapOvr>
    <a:masterClrMapping/>
  </p:clrMapOvr>
  <p:transition spd="slow">
    <p:blinds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587810"/>
      </p:ext>
    </p:extLst>
  </p:cSld>
  <p:clrMapOvr>
    <a:masterClrMapping/>
  </p:clrMapOvr>
  <p:transition spd="slow">
    <p:blinds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784195"/>
      </p:ext>
    </p:extLst>
  </p:cSld>
  <p:clrMapOvr>
    <a:masterClrMapping/>
  </p:clrMapOvr>
  <p:transition spd="slow">
    <p:blinds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161329"/>
      </p:ext>
    </p:extLst>
  </p:cSld>
  <p:clrMapOvr>
    <a:masterClrMapping/>
  </p:clrMapOvr>
  <p:transition spd="slow">
    <p:blinds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691266"/>
      </p:ext>
    </p:extLst>
  </p:cSld>
  <p:clrMapOvr>
    <a:masterClrMapping/>
  </p:clrMapOvr>
  <p:transition spd="slow">
    <p:blinds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022529"/>
      </p:ext>
    </p:extLst>
  </p:cSld>
  <p:clrMapOvr>
    <a:masterClrMapping/>
  </p:clrMapOvr>
  <p:transition spd="slow">
    <p:blinds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349969"/>
      </p:ext>
    </p:extLst>
  </p:cSld>
  <p:clrMapOvr>
    <a:masterClrMapping/>
  </p:clrMapOvr>
  <p:transition spd="slow">
    <p:blinds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F1FA7AC5-6045-4418-8E60-F48788734473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941174"/>
      </p:ext>
    </p:extLst>
  </p:cSld>
  <p:clrMapOvr>
    <a:masterClrMapping/>
  </p:clrMapOvr>
  <p:transition spd="slow">
    <p:blinds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F1FA7AC5-6045-4418-8E60-F48788734473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029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ransition spd="slow">
    <p:blinds dir="vert"/>
  </p:transition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buy a computer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Get What You Need Without Getting Ripped Off</a:t>
            </a:r>
          </a:p>
        </p:txBody>
      </p:sp>
    </p:spTree>
    <p:extLst>
      <p:ext uri="{BB962C8B-B14F-4D97-AF65-F5344CB8AC3E}">
        <p14:creationId xmlns:p14="http://schemas.microsoft.com/office/powerpoint/2010/main" val="4157082590"/>
      </p:ext>
    </p:extLst>
  </p:cSld>
  <p:clrMapOvr>
    <a:masterClrMapping/>
  </p:clrMapOvr>
  <p:transition spd="slow">
    <p:blinds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Century Gothic"/>
              </a:rPr>
              <a:t>System Specifications</a:t>
            </a:r>
            <a:endParaRPr lang="EN-US" dirty="0">
              <a:latin typeface="Century Gothic"/>
            </a:endParaRPr>
          </a:p>
        </p:txBody>
      </p:sp>
      <p:sp>
        <p:nvSpPr>
          <p:cNvPr id="14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/>
              <a:t>When shopping for a PC, you’ll come across lists of specs.</a:t>
            </a:r>
          </a:p>
          <a:p>
            <a:r>
              <a:rPr lang="en-US"/>
              <a:t>You</a:t>
            </a:r>
            <a:r>
              <a:rPr lang="en-US" i="1"/>
              <a:t> should</a:t>
            </a:r>
            <a:r>
              <a:rPr lang="en-US"/>
              <a:t> do a little research and learn what some of these things mean.</a:t>
            </a:r>
          </a:p>
          <a:p>
            <a:r>
              <a:rPr lang="en-US"/>
              <a:t>BUT. There are some basic things to look for.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D80A622-B9BB-4B01-9EC1-6ADBA4B8F8FB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2630783"/>
              </p:ext>
            </p:extLst>
          </p:nvPr>
        </p:nvGraphicFramePr>
        <p:xfrm>
          <a:off x="8997231" y="270647"/>
          <a:ext cx="2050180" cy="64911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r:id="rId4" imgW="3783960" imgH="11987280" progId="">
                  <p:embed/>
                </p:oleObj>
              </mc:Choice>
              <mc:Fallback>
                <p:oleObj r:id="rId4" imgW="3783960" imgH="11987280" progId="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009F9FEC-5FBE-40F7-9551-452F3E4FCF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97231" y="270647"/>
                        <a:ext cx="2050180" cy="64911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4972047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CPU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3192" y="2666999"/>
            <a:ext cx="3643674" cy="32162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/>
              <a:t>This is the brain of the computer</a:t>
            </a:r>
          </a:p>
          <a:p>
            <a:pPr>
              <a:lnSpc>
                <a:spcPct val="90000"/>
              </a:lnSpc>
            </a:pPr>
            <a:r>
              <a:rPr lang="en-US" sz="1500"/>
              <a:t>Two Main Stats: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Number of Cores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Clock Speed (GHz – Gigahertz)</a:t>
            </a:r>
          </a:p>
          <a:p>
            <a:pPr>
              <a:lnSpc>
                <a:spcPct val="90000"/>
              </a:lnSpc>
            </a:pPr>
            <a:r>
              <a:rPr lang="en-US" sz="1500"/>
              <a:t>A Low- to mid-range Laptop should have 2-4 cores and a clock speed of a little over 2 GHz.</a:t>
            </a:r>
          </a:p>
          <a:p>
            <a:pPr>
              <a:lnSpc>
                <a:spcPct val="90000"/>
              </a:lnSpc>
            </a:pPr>
            <a:r>
              <a:rPr lang="en-US" sz="1500"/>
              <a:t>A High-end Machine should have 4-16 cores and a speed of 3+ GHz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75BA35A-5139-4F68-9D83-17A9461D6A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630994" y="969199"/>
            <a:ext cx="6916633" cy="459956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778185462"/>
      </p:ext>
    </p:extLst>
  </p:cSld>
  <p:clrMapOvr>
    <a:masterClrMapping/>
  </p:clrMapOvr>
  <p:transition spd="slow">
    <p:blinds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Memory (RAM)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3192" y="2666999"/>
            <a:ext cx="3643674" cy="321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/>
              <a:t>RAM is the memory of a computer.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The more, the better</a:t>
            </a:r>
          </a:p>
          <a:p>
            <a:pPr>
              <a:lnSpc>
                <a:spcPct val="90000"/>
              </a:lnSpc>
            </a:pPr>
            <a:r>
              <a:rPr lang="en-US" sz="1500"/>
              <a:t>The bare minimum for a Windows 10 machine is 4 GB. I recommend 8 GB.</a:t>
            </a:r>
          </a:p>
          <a:p>
            <a:pPr>
              <a:lnSpc>
                <a:spcPct val="90000"/>
              </a:lnSpc>
            </a:pPr>
            <a:r>
              <a:rPr lang="en-US" sz="1500"/>
              <a:t>A high-end machine should have at least 16 GB.</a:t>
            </a:r>
          </a:p>
          <a:p>
            <a:pPr>
              <a:lnSpc>
                <a:spcPct val="90000"/>
              </a:lnSpc>
            </a:pPr>
            <a:r>
              <a:rPr lang="en-US" sz="1500"/>
              <a:t>RAM is cheap, though. You can always upgrade later (even with some laptops).</a:t>
            </a:r>
          </a:p>
          <a:p>
            <a:pPr>
              <a:lnSpc>
                <a:spcPct val="90000"/>
              </a:lnSpc>
            </a:pPr>
            <a:r>
              <a:rPr lang="en-US" sz="1500"/>
              <a:t>The type of RAM (DDR3 or DDR4 or whatever) is only really important for the high-end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" r="2" b="2"/>
          <a:stretch/>
        </p:blipFill>
        <p:spPr bwMode="auto"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638945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Storage (Hard Drive)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3192" y="2666999"/>
            <a:ext cx="3643674" cy="32162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/>
              <a:t>Two types of Hard Drives: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HDD – Traditional Hard Drive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SSD – Solid State Drive</a:t>
            </a:r>
          </a:p>
          <a:p>
            <a:pPr>
              <a:lnSpc>
                <a:spcPct val="90000"/>
              </a:lnSpc>
            </a:pPr>
            <a:r>
              <a:rPr lang="en-US" sz="1500"/>
              <a:t>For checking facebook, email, and most productivity work, a 128-256GB SSD will be quick, responsive, and be perfect.</a:t>
            </a:r>
          </a:p>
          <a:p>
            <a:pPr>
              <a:lnSpc>
                <a:spcPct val="90000"/>
              </a:lnSpc>
            </a:pPr>
            <a:r>
              <a:rPr lang="en-US" sz="1500"/>
              <a:t>For a mid-range computer, a 256GB SSD plus a 1 TB HDD would be ideal</a:t>
            </a:r>
          </a:p>
          <a:p>
            <a:pPr>
              <a:lnSpc>
                <a:spcPct val="90000"/>
              </a:lnSpc>
            </a:pPr>
            <a:r>
              <a:rPr lang="en-US" sz="1500"/>
              <a:t>For a high-end machine, 1 TB at least. Probably 2. And an SSD for the OS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630994" y="986491"/>
            <a:ext cx="6916633" cy="4564977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268508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4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16" b="1713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Graphics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3" y="2666999"/>
            <a:ext cx="9905998" cy="31242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Modern computers separate the business logic processing from the graphics processing.</a:t>
            </a:r>
          </a:p>
          <a:p>
            <a:pPr>
              <a:lnSpc>
                <a:spcPct val="90000"/>
              </a:lnSpc>
            </a:pPr>
            <a:r>
              <a:rPr lang="en-US"/>
              <a:t>As a result, there is a rather large and competitive “graphics card” manufacturing industry</a:t>
            </a:r>
          </a:p>
          <a:p>
            <a:pPr>
              <a:lnSpc>
                <a:spcPct val="90000"/>
              </a:lnSpc>
            </a:pPr>
            <a:r>
              <a:rPr lang="en-US"/>
              <a:t>The typical user, shouldn’t worry too much</a:t>
            </a:r>
          </a:p>
          <a:p>
            <a:pPr>
              <a:lnSpc>
                <a:spcPct val="90000"/>
              </a:lnSpc>
            </a:pPr>
            <a:r>
              <a:rPr lang="en-US"/>
              <a:t>The high end user will need to do some homework though. There is a lot to know about graphics cards: GPU chipset, Video-RAM, brand, graphics library compatibility (DirectX and OpenGL).</a:t>
            </a:r>
          </a:p>
          <a:p>
            <a:pPr>
              <a:lnSpc>
                <a:spcPct val="90000"/>
              </a:lnSpc>
            </a:pPr>
            <a:r>
              <a:rPr lang="en-US"/>
              <a:t>Note: If you want to do VR stuff, a $200 GTX 1060 is the </a:t>
            </a:r>
            <a:r>
              <a:rPr lang="en-US" i="1"/>
              <a:t>bare minimum</a:t>
            </a:r>
            <a:r>
              <a:rPr lang="en-US"/>
              <a:t>.</a:t>
            </a:r>
          </a:p>
          <a:p>
            <a:pPr>
              <a:lnSpc>
                <a:spcPct val="90000"/>
              </a:lnSpc>
            </a:pPr>
            <a:r>
              <a:rPr lang="en-US"/>
              <a:t>Further Note: The prices on GPUs are HIGHLY inflated right now.</a:t>
            </a:r>
          </a:p>
        </p:txBody>
      </p:sp>
    </p:spTree>
    <p:extLst>
      <p:ext uri="{BB962C8B-B14F-4D97-AF65-F5344CB8AC3E}">
        <p14:creationId xmlns:p14="http://schemas.microsoft.com/office/powerpoint/2010/main" val="2211437834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duotone>
                <a:schemeClr val="bg2">
                  <a:shade val="28000"/>
                  <a:satMod val="94000"/>
                  <a:lumMod val="20000"/>
                </a:schemeClr>
                <a:schemeClr val="bg2">
                  <a:tint val="94000"/>
                  <a:shade val="84000"/>
                  <a:satMod val="148000"/>
                  <a:lumMod val="114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alphaModFix amt="15000"/>
          </a:blip>
          <a:srcRect t="15495" b="1966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Peripherals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3" y="2666999"/>
            <a:ext cx="9905998" cy="31242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Keyboard, Mouse, Webcam, Microphone, Headphones, </a:t>
            </a:r>
            <a:r>
              <a:rPr lang="en-US" dirty="0" err="1"/>
              <a:t>Wifi</a:t>
            </a:r>
            <a:r>
              <a:rPr lang="en-US" dirty="0"/>
              <a:t>, Bluetooth, Speakers, Monitor, Touchscreen, Drawing Tablet, Printer, Scanner, Fingerprint Reader, Joystick, Gamepad, A second Monitor!</a:t>
            </a:r>
          </a:p>
          <a:p>
            <a:r>
              <a:rPr lang="en-US" dirty="0" err="1"/>
              <a:t>Etc</a:t>
            </a:r>
            <a:r>
              <a:rPr lang="en-US" dirty="0"/>
              <a:t>……</a:t>
            </a:r>
          </a:p>
          <a:p>
            <a:r>
              <a:rPr lang="en-US" dirty="0"/>
              <a:t>Get what you need and nothing more</a:t>
            </a:r>
          </a:p>
          <a:p>
            <a:r>
              <a:rPr lang="en-US" dirty="0"/>
              <a:t>If possible, try before you buy!</a:t>
            </a:r>
          </a:p>
        </p:txBody>
      </p:sp>
    </p:spTree>
    <p:extLst>
      <p:ext uri="{BB962C8B-B14F-4D97-AF65-F5344CB8AC3E}">
        <p14:creationId xmlns:p14="http://schemas.microsoft.com/office/powerpoint/2010/main" val="3450588462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US"/>
              <a:t>Rules</a:t>
            </a:r>
            <a:endParaRPr lang="en-US" dirty="0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DD93D42F-C6C0-4E3F-9F2F-443C28789D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7125756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66052709"/>
      </p:ext>
    </p:extLst>
  </p:cSld>
  <p:clrMapOvr>
    <a:masterClrMapping/>
  </p:clrMapOvr>
  <p:transition spd="slow">
    <p:blinds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Brands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Trustworthy Brands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Apple (with some reservations)</a:t>
            </a:r>
          </a:p>
          <a:p>
            <a:r>
              <a:rPr lang="en-US" dirty="0"/>
              <a:t>Lenovo (Business Grade Only)</a:t>
            </a:r>
          </a:p>
          <a:p>
            <a:r>
              <a:rPr lang="en-US" dirty="0"/>
              <a:t>Asus (all around solid)</a:t>
            </a:r>
          </a:p>
          <a:p>
            <a:r>
              <a:rPr lang="en-US" dirty="0"/>
              <a:t>Dell (Dramatic comeback)</a:t>
            </a:r>
          </a:p>
          <a:p>
            <a:r>
              <a:rPr lang="en-US" dirty="0"/>
              <a:t>HP</a:t>
            </a:r>
          </a:p>
          <a:p>
            <a:r>
              <a:rPr lang="en-US" dirty="0"/>
              <a:t>MSI (For gaming)</a:t>
            </a:r>
          </a:p>
          <a:p>
            <a:r>
              <a:rPr lang="en-US" dirty="0"/>
              <a:t>Microsoft?</a:t>
            </a:r>
          </a:p>
          <a:p>
            <a:r>
              <a:rPr lang="en-US" dirty="0"/>
              <a:t>Alienware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Questionable Brands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Gateway</a:t>
            </a:r>
          </a:p>
          <a:p>
            <a:r>
              <a:rPr lang="en-US" dirty="0"/>
              <a:t>Toshiba (Used to be great, might be again)</a:t>
            </a:r>
          </a:p>
          <a:p>
            <a:r>
              <a:rPr lang="en-US" dirty="0"/>
              <a:t>Samsung</a:t>
            </a:r>
          </a:p>
          <a:p>
            <a:r>
              <a:rPr lang="en-US" dirty="0"/>
              <a:t>Acer (on the rise again though)</a:t>
            </a:r>
          </a:p>
        </p:txBody>
      </p:sp>
    </p:spTree>
    <p:extLst>
      <p:ext uri="{BB962C8B-B14F-4D97-AF65-F5344CB8AC3E}">
        <p14:creationId xmlns:p14="http://schemas.microsoft.com/office/powerpoint/2010/main" val="1184344838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shop?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To Shop?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Amazon.com</a:t>
            </a:r>
            <a:endParaRPr lang="EN-US" dirty="0">
              <a:solidFill>
                <a:srgbClr val="FFFFFF"/>
              </a:solidFill>
              <a:latin typeface="Century Gothic"/>
            </a:endParaRPr>
          </a:p>
          <a:p>
            <a:r>
              <a:rPr lang="EN-US" dirty="0"/>
              <a:t>NewEgg.com (Not as good as it used to be)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/>
              <a:t>CDW.com</a:t>
            </a:r>
          </a:p>
          <a:p>
            <a:r>
              <a:rPr lang="EN-US" dirty="0"/>
              <a:t>Manufacturer Direct? (Dell, AlienWare,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Ebay.com</a:t>
            </a:r>
          </a:p>
          <a:p>
            <a:r>
              <a:rPr lang="EN-US" dirty="0"/>
              <a:t>Brick and Mortar: MicroCenter, Fry's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Where Not To Shop?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Wal Mart</a:t>
            </a:r>
            <a:endParaRPr lang="en-US" dirty="0" err="1"/>
          </a:p>
          <a:p>
            <a:r>
              <a:rPr lang="EN-US" dirty="0">
                <a:solidFill>
                  <a:srgbClr val="FFFFFF"/>
                </a:solidFill>
                <a:latin typeface="Century Gothic"/>
              </a:rPr>
              <a:t>Target</a:t>
            </a:r>
          </a:p>
          <a:p>
            <a:r>
              <a:rPr lang="EN-US" dirty="0">
                <a:solidFill>
                  <a:srgbClr val="FFFFFF"/>
                </a:solidFill>
                <a:latin typeface="Century Gothic"/>
              </a:rPr>
              <a:t>Other Big Box Stores?</a:t>
            </a:r>
          </a:p>
          <a:p>
            <a:pPr lvl="1"/>
            <a:r>
              <a:rPr lang="EN-US" dirty="0">
                <a:solidFill>
                  <a:srgbClr val="FFFFFF"/>
                </a:solidFill>
                <a:latin typeface="Century Gothic"/>
              </a:rPr>
              <a:t>Best Buy?</a:t>
            </a:r>
          </a:p>
          <a:p>
            <a:pPr lvl="1"/>
            <a:r>
              <a:rPr lang="EN-US" dirty="0" err="1">
                <a:solidFill>
                  <a:srgbClr val="FFFFFF"/>
                </a:solidFill>
                <a:latin typeface="Century Gothic"/>
              </a:rPr>
              <a:t>Office Max</a:t>
            </a:r>
            <a:r>
              <a:rPr lang="EN-US" dirty="0">
                <a:solidFill>
                  <a:srgbClr val="FFFFFF"/>
                </a:solidFill>
                <a:latin typeface="Century Gothic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34052735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want to build your own!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not for everyone, but:</a:t>
            </a:r>
          </a:p>
          <a:p>
            <a:r>
              <a:rPr lang="en-US" dirty="0"/>
              <a:t>It’s not </a:t>
            </a:r>
            <a:r>
              <a:rPr lang="en-US" b="1" dirty="0"/>
              <a:t>THAT</a:t>
            </a:r>
            <a:r>
              <a:rPr lang="en-US" dirty="0"/>
              <a:t> hard.</a:t>
            </a:r>
          </a:p>
          <a:p>
            <a:r>
              <a:rPr lang="en-US" dirty="0"/>
              <a:t>You’ll “save” money</a:t>
            </a:r>
          </a:p>
          <a:p>
            <a:r>
              <a:rPr lang="en-US" dirty="0"/>
              <a:t>You get the </a:t>
            </a:r>
            <a:r>
              <a:rPr lang="en-US" i="1" dirty="0"/>
              <a:t>best</a:t>
            </a:r>
            <a:r>
              <a:rPr lang="en-US" dirty="0"/>
              <a:t> value for your dollar</a:t>
            </a:r>
          </a:p>
          <a:p>
            <a:r>
              <a:rPr lang="en-US" dirty="0"/>
              <a:t>If you want to explore this possibility, come talk to me. I can help.</a:t>
            </a:r>
          </a:p>
        </p:txBody>
      </p:sp>
    </p:spTree>
    <p:extLst>
      <p:ext uri="{BB962C8B-B14F-4D97-AF65-F5344CB8AC3E}">
        <p14:creationId xmlns:p14="http://schemas.microsoft.com/office/powerpoint/2010/main" val="3532116058"/>
      </p:ext>
    </p:extLst>
  </p:cSld>
  <p:clrMapOvr>
    <a:masterClrMapping/>
  </p:clrMapOvr>
  <p:transition spd="slow">
    <p:blinds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Century Gothic"/>
              </a:rPr>
              <a:t>So you're buying a computer</a:t>
            </a:r>
            <a:endParaRPr lang="en-US">
              <a:solidFill>
                <a:schemeClr val="tx1"/>
              </a:solidFill>
              <a:latin typeface="Century Gothic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13002" y="2286000"/>
            <a:ext cx="3334964" cy="2224862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710" y="3562350"/>
            <a:ext cx="3045185" cy="30450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8640" y="2076450"/>
            <a:ext cx="3045185" cy="20999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413" y="3886200"/>
            <a:ext cx="3736830" cy="187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971977"/>
      </p:ext>
    </p:extLst>
  </p:cSld>
  <p:clrMapOvr>
    <a:masterClrMapping/>
  </p:clrMapOvr>
  <p:transition spd="slow">
    <p:blinds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First Caveat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Computers are Expensive</a:t>
            </a:r>
          </a:p>
          <a:p>
            <a:r>
              <a:rPr lang="EN-US" dirty="0">
                <a:solidFill>
                  <a:srgbClr val="FFFFFF"/>
                </a:solidFill>
                <a:latin typeface="Century Gothic"/>
              </a:rPr>
              <a:t>A computer is an investment</a:t>
            </a:r>
          </a:p>
          <a:p>
            <a:r>
              <a:rPr lang="EN-US" dirty="0">
                <a:solidFill>
                  <a:srgbClr val="FFFFFF"/>
                </a:solidFill>
                <a:latin typeface="Century Gothic"/>
              </a:rPr>
              <a:t>So you should know what you need it to do before you start shopping</a:t>
            </a:r>
          </a:p>
        </p:txBody>
      </p:sp>
      <p:pic>
        <p:nvPicPr>
          <p:cNvPr id="7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8844" y="1333500"/>
            <a:ext cx="3334964" cy="2224862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1600" y="3724275"/>
            <a:ext cx="3045185" cy="30450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2018" y="1790700"/>
            <a:ext cx="3045185" cy="20999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2132" y="4819650"/>
            <a:ext cx="3074555" cy="154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48976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duotone>
                <a:schemeClr val="bg2">
                  <a:shade val="28000"/>
                  <a:satMod val="94000"/>
                  <a:lumMod val="20000"/>
                </a:schemeClr>
                <a:schemeClr val="bg2">
                  <a:tint val="94000"/>
                  <a:shade val="84000"/>
                  <a:satMod val="148000"/>
                  <a:lumMod val="114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570839" y="1603700"/>
            <a:ext cx="3976788" cy="3330559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What do you need?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643192" y="2666999"/>
            <a:ext cx="6573684" cy="321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Make a list of everything you want to be able to do</a:t>
            </a:r>
          </a:p>
          <a:p>
            <a:r>
              <a:rPr lang="en-US" dirty="0"/>
              <a:t>Know what you can compromise on</a:t>
            </a:r>
          </a:p>
          <a:p>
            <a:r>
              <a:rPr lang="en-US" dirty="0"/>
              <a:t>Start doing research!</a:t>
            </a:r>
          </a:p>
        </p:txBody>
      </p:sp>
    </p:spTree>
    <p:extLst>
      <p:ext uri="{BB962C8B-B14F-4D97-AF65-F5344CB8AC3E}">
        <p14:creationId xmlns:p14="http://schemas.microsoft.com/office/powerpoint/2010/main" val="3114737030"/>
      </p:ext>
    </p:extLst>
  </p:cSld>
  <p:clrMapOvr>
    <a:masterClrMapping/>
  </p:clrMapOvr>
  <p:transition spd="slow">
    <p:blinds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465" y="609600"/>
            <a:ext cx="5122606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Portable or </a:t>
            </a:r>
            <a:r>
              <a:rPr lang="en-US" dirty="0" err="1"/>
              <a:t>NOt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20465" y="2666999"/>
            <a:ext cx="5122606" cy="32162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This is probably your first major question</a:t>
            </a:r>
            <a:endParaRPr lang="en-US" dirty="0"/>
          </a:p>
          <a:p>
            <a:r>
              <a:rPr lang="en-US" dirty="0"/>
              <a:t>Do you need something that can go anywhere?</a:t>
            </a:r>
          </a:p>
          <a:p>
            <a:r>
              <a:rPr lang="en-US" dirty="0"/>
              <a:t>Do you need something with a bit more power?</a:t>
            </a:r>
            <a:endParaRPr lang="EN-US" dirty="0"/>
          </a:p>
          <a:p>
            <a:r>
              <a:rPr lang="EN-US" dirty="0"/>
              <a:t>A desktop is stationary, heavy, less expensive, and more powerful</a:t>
            </a:r>
            <a:endParaRPr lang="en-US" dirty="0"/>
          </a:p>
          <a:p>
            <a:r>
              <a:rPr lang="EN-US" dirty="0"/>
              <a:t>This will influence all of your future decisions when purchasing a computer</a:t>
            </a:r>
          </a:p>
        </p:txBody>
      </p:sp>
      <p:pic>
        <p:nvPicPr>
          <p:cNvPr id="6" name="Content Placeholder 5" descr="A picture containing monitor, indoor, screen, wall&#10;&#10;Description automatically generated">
            <a:extLst>
              <a:ext uri="{FF2B5EF4-FFF2-40B4-BE49-F238E27FC236}">
                <a16:creationId xmlns:a16="http://schemas.microsoft.com/office/drawing/2014/main" id="{9BF651BF-AC07-4F84-A78D-FEBE55BE79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92" y="1224619"/>
            <a:ext cx="5451627" cy="408872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156248780"/>
      </p:ext>
    </p:extLst>
  </p:cSld>
  <p:clrMapOvr>
    <a:masterClrMapping/>
  </p:clrMapOvr>
  <p:transition spd="slow">
    <p:blinds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computer&#10;&#10;Description automatically generated">
            <a:extLst>
              <a:ext uri="{FF2B5EF4-FFF2-40B4-BE49-F238E27FC236}">
                <a16:creationId xmlns:a16="http://schemas.microsoft.com/office/drawing/2014/main" id="{F0C8515C-5E42-40E2-88C3-09ABA4D1FD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9" r="26647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If you decide on portable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3" y="2666999"/>
            <a:ext cx="9905998" cy="31242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Laptop or Tablet?</a:t>
            </a:r>
          </a:p>
          <a:p>
            <a:pPr lvl="1"/>
            <a:r>
              <a:rPr lang="EN-US" dirty="0"/>
              <a:t>A laptop is more versatile and powerful while being more expensive and complex</a:t>
            </a:r>
          </a:p>
          <a:p>
            <a:pPr lvl="1"/>
            <a:r>
              <a:rPr lang="EN-US" dirty="0"/>
              <a:t>A tablet is intuitive and </a:t>
            </a:r>
            <a:r>
              <a:rPr lang="en-US" dirty="0"/>
              <a:t>(sometimes) </a:t>
            </a:r>
            <a:r>
              <a:rPr lang="EN-US" dirty="0"/>
              <a:t>less expensive, but less versatile, less powerful, and less broadly useful</a:t>
            </a:r>
          </a:p>
        </p:txBody>
      </p:sp>
    </p:spTree>
    <p:extLst>
      <p:ext uri="{BB962C8B-B14F-4D97-AF65-F5344CB8AC3E}">
        <p14:creationId xmlns:p14="http://schemas.microsoft.com/office/powerpoint/2010/main" val="4016592424"/>
      </p:ext>
    </p:extLst>
  </p:cSld>
  <p:clrMapOvr>
    <a:masterClrMapping/>
  </p:clrMapOvr>
  <p:transition spd="slow">
    <p:blinds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Operating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3192" y="2666999"/>
            <a:ext cx="6573684" cy="32162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Windows (Microsoft)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Versatile, inexpensive, more freedom of choice, often frustrating</a:t>
            </a:r>
          </a:p>
          <a:p>
            <a:pPr>
              <a:lnSpc>
                <a:spcPct val="90000"/>
              </a:lnSpc>
            </a:pPr>
            <a:r>
              <a:rPr lang="en-US" dirty="0"/>
              <a:t>OS X (Apple)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Intuitive, Powerful, very expensive</a:t>
            </a:r>
          </a:p>
          <a:p>
            <a:pPr>
              <a:lnSpc>
                <a:spcPct val="90000"/>
              </a:lnSpc>
            </a:pPr>
            <a:r>
              <a:rPr lang="en-US" dirty="0"/>
              <a:t>Linux (Open Source)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Free, powerful, secure, greater learning-curve</a:t>
            </a:r>
          </a:p>
          <a:p>
            <a:pPr>
              <a:lnSpc>
                <a:spcPct val="90000"/>
              </a:lnSpc>
            </a:pPr>
            <a:r>
              <a:rPr lang="en-US" dirty="0"/>
              <a:t>Chrome OS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 mobile operating system designed to be simple and intuitive.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DF9D741-EADD-4ABB-AD29-C6372D153D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570839" y="1782655"/>
            <a:ext cx="3976788" cy="2972649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036296142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BD3ED2-B0E6-45A2-ABD5-ECF31BC37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D2D1E8-4ABF-4B6B-B39D-40B080B61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160" y="0"/>
            <a:ext cx="9369421" cy="6857999"/>
          </a:xfrm>
          <a:prstGeom prst="rect">
            <a:avLst/>
          </a:prstGeom>
          <a:gradFill flip="none" rotWithShape="1">
            <a:gsLst>
              <a:gs pos="10000">
                <a:schemeClr val="bg2">
                  <a:lumMod val="60000"/>
                  <a:lumOff val="40000"/>
                  <a:alpha val="40000"/>
                </a:schemeClr>
              </a:gs>
              <a:gs pos="70000">
                <a:schemeClr val="bg2">
                  <a:alpha val="0"/>
                </a:schemeClr>
              </a:gs>
              <a:gs pos="0">
                <a:schemeClr val="bg2">
                  <a:lumMod val="40000"/>
                  <a:lumOff val="6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BC7AB4B5-66A5-48D1-BD88-C60A16ED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88489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 w="44450">
            <a:gradFill>
              <a:gsLst>
                <a:gs pos="500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25400" algn="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2" y="643467"/>
            <a:ext cx="4340023" cy="5571064"/>
          </a:xfrm>
        </p:spPr>
        <p:txBody>
          <a:bodyPr anchor="ctr">
            <a:normAutofit/>
          </a:bodyPr>
          <a:lstStyle/>
          <a:p>
            <a:r>
              <a:rPr lang="EN-US" sz="4400"/>
              <a:t>Mobile Operating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8499" y="643467"/>
            <a:ext cx="4521480" cy="5571064"/>
          </a:xfrm>
        </p:spPr>
        <p:txBody>
          <a:bodyPr>
            <a:normAutofit/>
          </a:bodyPr>
          <a:lstStyle/>
          <a:p>
            <a:r>
              <a:rPr lang="EN-US" dirty="0"/>
              <a:t>iOS</a:t>
            </a:r>
          </a:p>
          <a:p>
            <a:pPr lvl="1"/>
            <a:r>
              <a:rPr lang="EN-US" dirty="0"/>
              <a:t> Trendy, Intuitive, Reliable</a:t>
            </a:r>
            <a:r>
              <a:rPr lang="en-US" dirty="0"/>
              <a:t>, Locked Down</a:t>
            </a:r>
            <a:endParaRPr lang="EN-US" dirty="0"/>
          </a:p>
          <a:p>
            <a:r>
              <a:rPr lang="EN-US" dirty="0">
                <a:latin typeface="Century Gothic"/>
              </a:rPr>
              <a:t>Android</a:t>
            </a:r>
          </a:p>
          <a:p>
            <a:pPr lvl="1"/>
            <a:r>
              <a:rPr lang="EN-US" dirty="0">
                <a:latin typeface="Century Gothic"/>
              </a:rPr>
              <a:t>Powerful, customizable, popular, sometimes glitchy</a:t>
            </a:r>
          </a:p>
        </p:txBody>
      </p:sp>
    </p:spTree>
    <p:extLst>
      <p:ext uri="{BB962C8B-B14F-4D97-AF65-F5344CB8AC3E}">
        <p14:creationId xmlns:p14="http://schemas.microsoft.com/office/powerpoint/2010/main" val="667937621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7348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How to decide?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EN-US" dirty="0"/>
              <a:t>Some Guidelines:</a:t>
            </a:r>
          </a:p>
          <a:p>
            <a:pPr lvl="1"/>
            <a:r>
              <a:rPr lang="EN-US" dirty="0"/>
              <a:t>If you just want to check </a:t>
            </a:r>
            <a:r>
              <a:rPr lang="en-US" dirty="0"/>
              <a:t>Facebook</a:t>
            </a:r>
            <a:r>
              <a:rPr lang="EN-US" dirty="0"/>
              <a:t>, watch YouTube videos, respond to emails and play simple games, a tablet might be all you need </a:t>
            </a:r>
          </a:p>
          <a:p>
            <a:pPr lvl="2"/>
            <a:r>
              <a:rPr lang="EN-US" dirty="0"/>
              <a:t>(tablets also have the advantage of a built in camera!)</a:t>
            </a:r>
            <a:endParaRPr lang="EN-US"/>
          </a:p>
          <a:p>
            <a:pPr lvl="1"/>
            <a:r>
              <a:rPr lang="EN-US" dirty="0"/>
              <a:t>If you want to do </a:t>
            </a:r>
            <a:r>
              <a:rPr lang="EN-US" i="1" dirty="0"/>
              <a:t>anything</a:t>
            </a:r>
            <a:r>
              <a:rPr lang="EN-US" dirty="0"/>
              <a:t> more than that, you should consider a laptop or desktop.</a:t>
            </a:r>
          </a:p>
          <a:p>
            <a:pPr lvl="1"/>
            <a:r>
              <a:rPr lang="EN-US" dirty="0"/>
              <a:t>From there, your decisions will center around cost, portability, and what operating system you want.</a:t>
            </a:r>
          </a:p>
        </p:txBody>
      </p:sp>
    </p:spTree>
    <p:extLst>
      <p:ext uri="{BB962C8B-B14F-4D97-AF65-F5344CB8AC3E}">
        <p14:creationId xmlns:p14="http://schemas.microsoft.com/office/powerpoint/2010/main" val="2789898792"/>
      </p:ext>
    </p:extLst>
  </p:cSld>
  <p:clrMapOvr>
    <a:masterClrMapping/>
  </p:clrMapOvr>
  <p:transition spd="slow">
    <p:blinds dir="vert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1215</Words>
  <Application>Microsoft Office PowerPoint</Application>
  <PresentationFormat>Widescreen</PresentationFormat>
  <Paragraphs>149</Paragraphs>
  <Slides>19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Century Gothic</vt:lpstr>
      <vt:lpstr>Mesh</vt:lpstr>
      <vt:lpstr>How to buy a computer</vt:lpstr>
      <vt:lpstr>So you're buying a computer</vt:lpstr>
      <vt:lpstr>A First Caveat</vt:lpstr>
      <vt:lpstr>What do you need?</vt:lpstr>
      <vt:lpstr>Portable or NOt?</vt:lpstr>
      <vt:lpstr>If you decide on portable</vt:lpstr>
      <vt:lpstr>Operating System</vt:lpstr>
      <vt:lpstr>Mobile Operating Systems</vt:lpstr>
      <vt:lpstr>How to decide?</vt:lpstr>
      <vt:lpstr>System Specifications</vt:lpstr>
      <vt:lpstr>CPU</vt:lpstr>
      <vt:lpstr>Memory (RAM)</vt:lpstr>
      <vt:lpstr>Storage (Hard Drive)</vt:lpstr>
      <vt:lpstr>Graphics</vt:lpstr>
      <vt:lpstr>Peripherals</vt:lpstr>
      <vt:lpstr>Rules</vt:lpstr>
      <vt:lpstr>Computer Brands</vt:lpstr>
      <vt:lpstr>Where to shop?</vt:lpstr>
      <vt:lpstr>IF you want to build your own!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buy a computer</dc:title>
  <dc:creator>erickuha</dc:creator>
  <cp:lastModifiedBy>erickuha</cp:lastModifiedBy>
  <cp:revision>2</cp:revision>
  <dcterms:created xsi:type="dcterms:W3CDTF">2019-10-02T20:23:18Z</dcterms:created>
  <dcterms:modified xsi:type="dcterms:W3CDTF">2019-10-02T20:27:57Z</dcterms:modified>
</cp:coreProperties>
</file>